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17"/>
  </p:notesMasterIdLst>
  <p:handoutMasterIdLst>
    <p:handoutMasterId r:id="rId18"/>
  </p:handoutMasterIdLst>
  <p:sldIdLst>
    <p:sldId id="256" r:id="rId3"/>
    <p:sldId id="269" r:id="rId4"/>
    <p:sldId id="270" r:id="rId5"/>
    <p:sldId id="272" r:id="rId6"/>
    <p:sldId id="271" r:id="rId7"/>
    <p:sldId id="257" r:id="rId8"/>
    <p:sldId id="263" r:id="rId9"/>
    <p:sldId id="259" r:id="rId10"/>
    <p:sldId id="261" r:id="rId11"/>
    <p:sldId id="266" r:id="rId12"/>
    <p:sldId id="267" r:id="rId13"/>
    <p:sldId id="268" r:id="rId14"/>
    <p:sldId id="264" r:id="rId15"/>
    <p:sldId id="265" r:id="rId1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48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A449B4-8858-4040-92D2-69411C9E5DA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1BE6A-48FD-4E8A-8D14-3D6A12225B1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6181-FBCF-46DA-8A62-E7A2A0DC8F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B10B-C5CD-4354-8073-BCCB54AD4BD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5D450B4-2E51-4A80-9CA2-50D2CF6B100B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4605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7101-01F6-4B61-BF1B-135258D3A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93C5-3469-45B1-B904-58CD0E9252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73FDEC-D977-4CBA-BBDD-0AF585188BF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C649-AF5D-4BEB-9E93-C9193974CAC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1A93-19E1-4D63-A04D-34F27F15C04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361D4-1A1A-4B17-9A05-24B7809812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78868C7-AC6C-4869-BF1D-10EE3907CE1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2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CA" sz="281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E77-3ED7-49E2-A62B-FA29483F0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5F7419-9F38-4C2D-9F8F-15F0E29761C5}" type="slidenum">
              <a:t>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CB886-0B1D-49D1-BDE2-07E7A59E1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6239-72EE-4EED-8192-03EAC2031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1A2A-87B7-4429-93E3-3BFBFF136C9D}" type="slidenum"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Regular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Regular" pitchFamily="34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1402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6BD08-EFD5-4629-959B-717370809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B11A2A-87B7-4429-93E3-3BFBFF136C9D}" type="slidenum">
              <a:t>12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14952-0D5F-41DB-AD35-661CC012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C5E6D-517B-4460-8E46-704AB5057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84143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CA0B-FEFD-4ACD-9110-1643336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00583-9EE0-4A22-A3F6-7ABD50D4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4157-874B-40ED-9D96-42255AA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6BC7-2C94-40BC-81F0-7D1D8A99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8537-6430-472D-B870-5B452C40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BC1F6-A09B-459B-B48C-A606F593738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429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CB4C-41EF-4560-B33A-3E0B6180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9E848-62A4-4809-9965-0AF736BD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52B8-4529-4C1F-B999-9AFB7BE9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8850-EE95-4FB7-BEBB-D2BAA041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E7E-E32F-4A45-BDF7-42626E5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77E882-FC7C-468D-B1C4-B8C9D88FE1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176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3AB6-538D-49F4-88B1-1DAE72D76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8363" y="4103688"/>
            <a:ext cx="2141537" cy="278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39DB8-CB06-48CA-9CE9-595DEEA8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163" y="4103688"/>
            <a:ext cx="6273800" cy="278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5F0E-F6B1-4E6C-B6B8-CA24FC8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4CCD-4964-4F85-B9C3-F87FCE43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6418-60D0-4AC6-98F0-BEFDF948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4DC5EE-2B9E-4B10-967F-D43870CB135B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0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DD4A-B0E4-42AF-B74A-AA222A4E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3766C-D268-4111-9EBF-8D4885DE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1FA-684D-4DCD-9F22-5672872C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94F-6C48-422E-88C6-A3DA03D2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5E0F-2940-4018-8FB8-F839C4E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B617-835C-49EF-A5EA-39BA2526843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39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AB3-9354-4C0D-8172-6A13CE4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98D0-9752-498E-84C2-53A4826F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FF5-0449-4354-A2CF-20EB8332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2915-4FEC-41F3-8AA9-C194E357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9DEE-28E6-4724-B772-A9AEFDE4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A440D2-D785-4355-86F5-D17C04033D87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5106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46B-BC10-411C-90E8-ECB872DF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0ED3-3258-4CE3-A7F9-17DD4F5D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9188-77E3-4E18-9F3D-E4FE87DF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F0A9-37F7-42BB-ABD6-65E837B8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0107B-4834-42AF-A7CC-1C6A5BD9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9209BC-B41A-479B-87B2-08AE4F6F2BF2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4509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5487-623C-4C1D-B58C-A7277DB2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1044-7540-4F80-87FC-B48800589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5C0F-0860-41EB-A75E-6C00027D5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F92E-CAC9-4FF0-8FDD-6A67A31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78E7-2D48-46DA-9A07-737A3E6E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B1D1-E4B3-418A-A5BF-46F4A77E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B75C9-29B6-4FCA-9D83-FC5E9E8156B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046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102-E346-482A-BE12-3A43FF0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34093-638D-4D3C-B7C9-AFD93F34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644C-0C13-4749-93CB-0FD109A21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E65B9-AD8A-4B8A-AD07-50CAE98BD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3EA38-4E65-4B26-9351-0E22A055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2F7CC-3719-4843-808A-6F822C5F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D0D1-8CE8-4449-9637-4354333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5072D-2FFB-43AB-A9FE-2FB0C4EE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B8B38-DB5F-4861-87DD-90317E2B717A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22264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0F1B-14C1-45E0-BA43-F3797EE5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02730-3C07-4F48-BB20-9D22918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53E3-C564-49C4-9094-6A2CF37B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6D976-B707-4EC4-8E11-92E33C8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40501-CB43-4B48-9F48-80DC6677C03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933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7D89-2ABB-4D0A-9519-08F2C538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B39F-4F31-48D2-B0E6-65AABAD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993A-D1AD-4B93-8852-32E9A5D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873A0-D2F3-4B68-9C06-B8AEFED852F4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33818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DE6-04E7-415E-B4E7-6E856D57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AAF4-CEA4-43C9-B120-69FA9DF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8787-DE63-4885-B9CB-3E47CB27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F1487-3B17-44C1-ADC9-A80AD823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BF-44CF-40C8-BAD1-3A84B190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2D4D-EDD4-4D77-89F3-D7150A16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58BAF-51B7-48AF-8A3B-4E155E189069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11229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65D0-C256-4199-AD66-71971E7F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F3C-2D5F-4286-83EC-3A7FA35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5103-1F15-4959-8814-5CE0EC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B39D-F617-42D5-9242-CAD1356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793D-9E9D-435B-93F9-3BC94DC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5A6D4-3547-4DF1-9959-CBCB5DA4C02A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92583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633-4AEA-4A2A-B34E-BA60BEC1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6DFF-F230-49FC-94E1-41D6AF528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9A24-614A-44CF-A1B3-B0102674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1DDC-1074-4543-800F-7F62E4A6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7D8F-92BE-409B-813A-A7615AB2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F007-35C8-46FA-A90B-0A894F9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D3190-CB84-44D2-A566-6CC3BBADCD15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5041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0A99-0307-4070-B8CF-600FECB5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E2F6-D650-413E-8D27-D59178A6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AFE3-D671-4676-80E5-A82C06B9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63B-5517-40B5-93A4-74D9070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0A66-48F8-42F0-B381-74D773B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CDAEF-8FE4-41B5-9743-2C07DCF7071C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216353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AAD96-3741-426C-9A03-7EF995510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E7EB-18D1-41A0-B508-B21DF43F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E820-C3D3-48BA-AB14-563B191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A586-696D-45EA-990C-DFA6CAF5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7439-52D8-4F55-868E-8717A445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DCF8B-0E3C-403A-B00F-D380D098EBEE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561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3DEA-777D-4FCF-8F57-B2F5C7D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0CEA-B5CE-4425-925A-CCE59C2C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6756-94CA-4D79-98EE-285C92F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C7AF4-5076-4919-AC5D-96EB1FF1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2A75-D825-49EF-B0B8-538E30BA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FE88D-107F-4804-9204-1E1267FAFC41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1251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25-6A02-4348-A83A-94B628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DA9D-0D0F-4E21-8ECA-739515281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5903913"/>
            <a:ext cx="4206875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78D12-C007-495D-B431-942F166F7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1438" y="5903913"/>
            <a:ext cx="4208462" cy="98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4612-7D99-4DD1-AE69-D235C555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6AAE9-E397-46D0-A28C-B690E8F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F0F7-5F70-4040-95EC-C077FE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6E32E-8C3C-4746-BBFE-B8C87CE60C18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12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C99-72FF-443E-8A68-32E9EC8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71CD-2B5F-40F6-A117-B79E8A76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0F01-0CE2-48D4-9BC7-C8DD2B53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D8E3B-2C0E-4B88-9D66-C9B92CEB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0503-3A1A-4AA6-B408-AF926E0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48BB-5027-4402-902E-44136D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16D9-E98D-4499-A939-419F04FE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0A28-C761-47FA-A8DA-33893466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99673-C9D3-4592-8E6A-9355706DA32C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4550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0C7-C21D-4371-87F3-4E17206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8068-5AF5-40BB-AA8E-E6C56224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E2018-0330-4847-9878-E3112C95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AE012-2CD2-40F3-A001-CA015B5E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ED5FE4-58DB-497A-9768-84232124FA8E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689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A823E-A905-4AE3-BABB-266C3004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1794C-B87C-4835-BCAF-3225FCEF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A21BA-9BF6-4DDD-80E9-8713262E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CB63C4-5DA8-4FCC-9864-86F62A9096F4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09643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A17-E66F-45CD-BA82-0928DC43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FB6-7DE1-44AE-95EE-1F4F5537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11F2A-7381-4ABB-B2FF-CB322834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8189-8CAC-4299-9F0B-40AE9778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BC3CF-07C8-4E3B-979B-D58D6132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BA686-3BF4-44A2-AC11-DB7ED6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FDEAE-8386-4566-BB33-E52874E350F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073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F3E0-8691-416E-BF87-5348DE02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D94B8-71C7-4116-9D2F-027FB95F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4526-BAF8-49CC-AD31-369B8DF7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CBD2-6E7D-4A5D-95CE-3718A9A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FAAF-45B3-4DE8-92EF-E3433278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87672-3872-484F-8930-1AB48FB9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92FF72-2E62-4D27-9C85-E619D18529A9}" type="slidenum"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624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1425C-D068-4192-BA17-DFC782CF7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6B3C-9A25-466E-8FEC-6C718F8F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000" y="5903999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F679-FBFE-4AB2-91BE-EF40CECD5E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092F-8120-449F-8D7E-9A3BD515D0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5CFF0-D373-46C4-B0EC-237D2CB8A8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CA" sz="1400" kern="1200">
                <a:latin typeface="Noto Sans Regular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7699EDEE-2250-48CA-BFB3-5AD639586103}" type="slidenum">
              <a:t>‹#›</a:t>
            </a:fld>
            <a:r>
              <a:rPr lang="en-CA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066E97-F1D9-4796-91A1-AB9CC5F70889}"/>
              </a:ext>
            </a:extLst>
          </p:cNvPr>
          <p:cNvSpPr/>
          <p:nvPr/>
        </p:nvSpPr>
        <p:spPr>
          <a:xfrm>
            <a:off x="0" y="4320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CA" sz="1400" kern="1200"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CA" sz="4800" b="1" i="0" u="none" strike="noStrike" kern="1200">
          <a:ln>
            <a:noFill/>
          </a:ln>
          <a:solidFill>
            <a:srgbClr val="333333"/>
          </a:solidFill>
          <a:latin typeface="Noto Sans Regular" pitchFamily="34"/>
        </a:defRPr>
      </a:lvl1pPr>
    </p:titleStyle>
    <p:bodyStyle>
      <a:lvl1pPr marL="0" marR="0" indent="0" hangingPunct="0">
        <a:spcBef>
          <a:spcPts val="0"/>
        </a:spcBef>
        <a:spcAft>
          <a:spcPts val="1879"/>
        </a:spcAft>
        <a:tabLst/>
        <a:defRPr lang="en-CA" sz="2400" b="0" i="0" u="none" strike="noStrike" kern="1200">
          <a:ln>
            <a:noFill/>
          </a:ln>
          <a:solidFill>
            <a:srgbClr val="333333"/>
          </a:solidFill>
          <a:latin typeface="Noto Sans 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A4BBC-4900-4F94-98F9-E1533F2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A82DF-F213-4587-854A-6B72D15A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2139-9219-4A80-AAF4-78916CFE7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45C6-B6E3-4B52-897D-8EE54B24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EE1B-B7E9-4F70-AF19-0C02AB8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699EDEE-2250-48CA-BFB3-5AD639586103}" type="slidenum">
              <a:rPr lang="en-CA" smtClean="0"/>
              <a:t>‹#›</a:t>
            </a:fld>
            <a:r>
              <a:rPr lang="en-CA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2008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EDDB4-6078-4417-A1F6-EFE20E77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35" b="-1"/>
          <a:stretch/>
        </p:blipFill>
        <p:spPr>
          <a:xfrm>
            <a:off x="20" y="10"/>
            <a:ext cx="3834161" cy="75596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834182" y="0"/>
            <a:ext cx="624644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22BF-53CC-4B54-853D-9CEDA724B4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3415" y="705571"/>
            <a:ext cx="5187976" cy="3694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rtl="0" hangingPunct="1">
              <a:lnSpc>
                <a:spcPct val="90000"/>
              </a:lnSpc>
              <a:spcBef>
                <a:spcPct val="0"/>
              </a:spcBef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Teranet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7A25-F5B6-466B-B013-9493A5CA36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63414" y="4581524"/>
            <a:ext cx="5187977" cy="2272582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l" rtl="0" hangingPunct="1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 results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256658-C1A1-4086-888C-D392B87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8"/>
            <a:ext cx="2268141" cy="4024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spcAft>
                <a:spcPts val="600"/>
              </a:spcAft>
              <a:defRPr/>
            </a:pPr>
            <a:fld id="{CB5BB5C5-7D09-40E9-98D0-3596AED1372F}" type="slidenum"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pPr hangingPunct="1">
                <a:spcAft>
                  <a:spcPts val="600"/>
                </a:spcAft>
                <a:defRPr/>
              </a:pPr>
              <a:t>1</a:t>
            </a:fld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1.2: </a:t>
            </a:r>
            <a:r>
              <a:rPr lang="en-US" sz="5400" dirty="0"/>
              <a:t>East Liberty St, Toronto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602E-27A1-4DD0-9A40-E499848F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90384"/>
            <a:ext cx="10080625" cy="53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8B9A5D-74BA-40CA-AA91-E4DE152E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5" y="1076963"/>
            <a:ext cx="3754562" cy="384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766D8-8131-4337-8412-471529B0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8" y="1041400"/>
            <a:ext cx="4003959" cy="3640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1.2: </a:t>
            </a:r>
            <a:r>
              <a:rPr lang="en-US" sz="3600" dirty="0"/>
              <a:t>East Liberty 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541046" y="4954771"/>
            <a:ext cx="9614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508256" y="6058416"/>
            <a:ext cx="102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4489886" y="5081103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9B4887-9576-4F6A-8126-42C4BCCF30D9}"/>
              </a:ext>
            </a:extLst>
          </p:cNvPr>
          <p:cNvCxnSpPr>
            <a:cxnSpLocks/>
          </p:cNvCxnSpPr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B60C8-25ED-454E-861A-EF1F16531915}"/>
              </a:ext>
            </a:extLst>
          </p:cNvPr>
          <p:cNvCxnSpPr>
            <a:cxnSpLocks/>
          </p:cNvCxnSpPr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27677A-00E0-4493-B5B9-BC6BAD09DFFA}"/>
              </a:ext>
            </a:extLst>
          </p:cNvPr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92290A-6FCA-4E77-A4E9-6822A1D5997F}"/>
              </a:ext>
            </a:extLst>
          </p:cNvPr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E87C6B-98EE-48ED-B008-EF95A2FD38F7}"/>
              </a:ext>
            </a:extLst>
          </p:cNvPr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DECE84-245E-40C0-9425-4BE39DC590CB}"/>
              </a:ext>
            </a:extLst>
          </p:cNvPr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17F5-AEA0-473E-864F-D2154B01F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64" y="4736933"/>
            <a:ext cx="2286000" cy="2581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44740-4468-488A-88DD-ADBCEB0AC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160" y="5476266"/>
            <a:ext cx="4003959" cy="1415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06FC2-D0CC-4A69-8A37-54255876C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2073" y="4918453"/>
            <a:ext cx="1552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7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12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2: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individual address</a:t>
            </a:r>
          </a:p>
        </p:txBody>
      </p:sp>
    </p:spTree>
    <p:extLst>
      <p:ext uri="{BB962C8B-B14F-4D97-AF65-F5344CB8AC3E}">
        <p14:creationId xmlns:p14="http://schemas.microsoft.com/office/powerpoint/2010/main" val="1259833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B574EC-F640-4148-9ACA-EF7E9046DF1D}"/>
              </a:ext>
            </a:extLst>
          </p:cNvPr>
          <p:cNvSpPr txBox="1">
            <a:spLocks/>
          </p:cNvSpPr>
          <p:nvPr/>
        </p:nvSpPr>
        <p:spPr>
          <a:xfrm>
            <a:off x="533518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2.1: </a:t>
            </a:r>
            <a:r>
              <a:rPr lang="en-US" sz="5400" dirty="0"/>
              <a:t>300 Bloor St East, Toronto</a:t>
            </a:r>
            <a:endParaRPr lang="en-US" sz="5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85FB-31CF-44EC-9B81-C6DABB75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208"/>
            <a:ext cx="10080625" cy="54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2.1: </a:t>
            </a:r>
            <a:r>
              <a:rPr lang="en-US" sz="3600" dirty="0"/>
              <a:t>300 Bloor St East, Toronto</a:t>
            </a:r>
            <a:endParaRPr lang="en-CA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3486859" y="5043170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314463" y="5488842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1437976" y="6187079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6727285" y="5304176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9556-2BFB-4DAD-A25E-C24D99C9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0" y="5563970"/>
            <a:ext cx="13335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AB9F6-D8FE-4EFD-A7C0-5F7CE9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25" y="6220596"/>
            <a:ext cx="409575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0AB6E-5B00-45C3-939C-DBC67D67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08" y="5225054"/>
            <a:ext cx="1390650" cy="1924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DA7BC-0EC7-45F9-A972-023FE558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83" y="1051521"/>
            <a:ext cx="4043598" cy="3623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B67B6-C9B7-48C3-9DD8-6EF7C47E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840" y="1051521"/>
            <a:ext cx="3715301" cy="390723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B077E-C849-4DCB-AB47-DB5DBF99A264}"/>
              </a:ext>
            </a:extLst>
          </p:cNvPr>
          <p:cNvCxnSpPr>
            <a:cxnSpLocks/>
          </p:cNvCxnSpPr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FA3CC-81BD-4CE1-BC09-C2A528A27BCD}"/>
              </a:ext>
            </a:extLst>
          </p:cNvPr>
          <p:cNvCxnSpPr>
            <a:cxnSpLocks/>
          </p:cNvCxnSpPr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9339A8-3EC1-41A0-BB34-4F7019DE0FC6}"/>
              </a:ext>
            </a:extLst>
          </p:cNvPr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3B7E3B-2FEB-4A0F-AF58-1B0769A06DAD}"/>
              </a:ext>
            </a:extLst>
          </p:cNvPr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C50546-D3DD-459D-9117-B9E50A1E2D3F}"/>
              </a:ext>
            </a:extLst>
          </p:cNvPr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55F259-FFBB-4CD5-8165-BCA441F493BC}"/>
              </a:ext>
            </a:extLst>
          </p:cNvPr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8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FA593-4977-4434-90DC-DBD2AA090280}" type="slidenum">
              <a:rPr kumimoji="0" lang="en-CA" sz="992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CA" sz="99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5507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5071FE0-33D6-46B5-9602-90FDDB3DC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4" y="1021819"/>
            <a:ext cx="6048953" cy="61410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54D5D0-A2E8-4E37-AD39-FA8941CF6F25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1.1: Distribution of consideration amount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4D34-1993-48ED-B251-E13A1A29E2B6}"/>
              </a:ext>
            </a:extLst>
          </p:cNvPr>
          <p:cNvSpPr txBox="1"/>
          <p:nvPr/>
        </p:nvSpPr>
        <p:spPr>
          <a:xfrm>
            <a:off x="7060558" y="1562582"/>
            <a:ext cx="22797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&lt; 10’000 CAD </a:t>
            </a:r>
            <a:r>
              <a:rPr lang="en-US" dirty="0"/>
              <a:t>have been </a:t>
            </a:r>
            <a:r>
              <a:rPr lang="en-US" b="1" dirty="0"/>
              <a:t>removed</a:t>
            </a:r>
            <a:r>
              <a:rPr lang="en-US" dirty="0"/>
              <a:t> from the dataset in Step 2.4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with </a:t>
            </a:r>
            <a:r>
              <a:rPr lang="en-US" b="1" dirty="0"/>
              <a:t>consideration amount above 2’000’000 CAD remain </a:t>
            </a:r>
            <a:r>
              <a:rPr lang="en-US" dirty="0"/>
              <a:t>in the dataset, but have been </a:t>
            </a:r>
            <a:r>
              <a:rPr lang="en-US" b="1" dirty="0"/>
              <a:t>excluded from this plot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1966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DB17F9-9126-4E8C-B1BA-4324006D3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33" y="1052325"/>
            <a:ext cx="9016558" cy="54550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84A728-17CD-497B-AF55-61363E267A5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81AE0C-4667-49F7-A383-5FF191575F38}"/>
              </a:ext>
            </a:extLst>
          </p:cNvPr>
          <p:cNvCxnSpPr>
            <a:cxnSpLocks/>
          </p:cNvCxnSpPr>
          <p:nvPr/>
        </p:nvCxnSpPr>
        <p:spPr>
          <a:xfrm>
            <a:off x="7477245" y="1052325"/>
            <a:ext cx="0" cy="56146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FBFB5F-2525-40C6-80CB-AB5001650F00}"/>
              </a:ext>
            </a:extLst>
          </p:cNvPr>
          <p:cNvSpPr txBox="1"/>
          <p:nvPr/>
        </p:nvSpPr>
        <p:spPr>
          <a:xfrm>
            <a:off x="3680750" y="6667018"/>
            <a:ext cx="573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Dramatic change in the count of records from 1984 to 1985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766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77393-6D5C-4D11-BBAE-FA9974B4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1078420"/>
            <a:ext cx="6530039" cy="59935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4EC639-CD74-4304-B86B-6E7790FAB220}"/>
              </a:ext>
            </a:extLst>
          </p:cNvPr>
          <p:cNvSpPr txBox="1">
            <a:spLocks/>
          </p:cNvSpPr>
          <p:nvPr/>
        </p:nvSpPr>
        <p:spPr>
          <a:xfrm>
            <a:off x="740320" y="396787"/>
            <a:ext cx="8855640" cy="1262520"/>
          </a:xfrm>
          <a:prstGeom prst="rect">
            <a:avLst/>
          </a:prstGeom>
        </p:spPr>
        <p:txBody>
          <a:bodyPr/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1.2: Distribution of count of records by LRO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9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C06C99-DDFD-4DCA-9BAD-4E137421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7006699"/>
            <a:ext cx="2268141" cy="402483"/>
          </a:xfrm>
        </p:spPr>
        <p:txBody>
          <a:bodyPr/>
          <a:lstStyle/>
          <a:p>
            <a:pPr lvl="0"/>
            <a:fld id="{526FA593-4977-4434-90DC-DBD2AA090280}" type="slidenum">
              <a:rPr lang="en-CA" smtClean="0"/>
              <a:t>6</a:t>
            </a:fld>
            <a:r>
              <a:rPr lang="en-CA"/>
              <a:t> /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D4BF09A-490F-48B9-A320-54FACCF2BD2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0080625" cy="7559675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Section 1: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Large counts of records</a:t>
            </a:r>
          </a:p>
          <a:p>
            <a:pPr marL="0" lvl="0" indent="0" algn="ctr">
              <a:buNone/>
            </a:pPr>
            <a:r>
              <a:rPr lang="en-CA" sz="3200" dirty="0">
                <a:latin typeface="Liberation Sans" pitchFamily="18"/>
              </a:rPr>
              <a:t>by street name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7745-C77D-4BDB-8078-68D75EE1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350"/>
          <a:stretch/>
        </p:blipFill>
        <p:spPr>
          <a:xfrm>
            <a:off x="0" y="751841"/>
            <a:ext cx="10080604" cy="46732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2545CF-3533-4721-923B-8673D82FF291}"/>
              </a:ext>
            </a:extLst>
          </p:cNvPr>
          <p:cNvSpPr txBox="1">
            <a:spLocks/>
          </p:cNvSpPr>
          <p:nvPr/>
        </p:nvSpPr>
        <p:spPr>
          <a:xfrm>
            <a:off x="533509" y="5606345"/>
            <a:ext cx="9013586" cy="13629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7560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dirty="0"/>
              <a:t>1.1: Bamburgh Cir, Scarborough</a:t>
            </a:r>
          </a:p>
        </p:txBody>
      </p:sp>
    </p:spTree>
    <p:extLst>
      <p:ext uri="{BB962C8B-B14F-4D97-AF65-F5344CB8AC3E}">
        <p14:creationId xmlns:p14="http://schemas.microsoft.com/office/powerpoint/2010/main" val="123067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BECDF16-6FE1-42AB-A62D-A4A79E9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1036329"/>
            <a:ext cx="4116064" cy="363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49127-8B82-4539-A0C9-4C5AF9DC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20" y="103469"/>
            <a:ext cx="8855640" cy="1262520"/>
          </a:xfrm>
        </p:spPr>
        <p:txBody>
          <a:bodyPr/>
          <a:lstStyle/>
          <a:p>
            <a:r>
              <a:rPr lang="en-US" dirty="0"/>
              <a:t>1.1: Bamburgh circle, Scarborough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B1E25-8B2B-4EB1-89BB-C26208EAAEE5}"/>
              </a:ext>
            </a:extLst>
          </p:cNvPr>
          <p:cNvSpPr/>
          <p:nvPr/>
        </p:nvSpPr>
        <p:spPr>
          <a:xfrm>
            <a:off x="0" y="3363770"/>
            <a:ext cx="213360" cy="1137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00E3C-8A4A-455E-B14A-A3CA23C0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91" y="5195768"/>
            <a:ext cx="1473200" cy="2167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907572-FE4A-40B2-975E-0C0385F1A5B5}"/>
              </a:ext>
            </a:extLst>
          </p:cNvPr>
          <p:cNvSpPr txBox="1"/>
          <p:nvPr/>
        </p:nvSpPr>
        <p:spPr>
          <a:xfrm>
            <a:off x="866903" y="4737383"/>
            <a:ext cx="2204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Teranet record count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CF56-C628-4942-95F6-98910F9A84BB}"/>
              </a:ext>
            </a:extLst>
          </p:cNvPr>
          <p:cNvSpPr txBox="1"/>
          <p:nvPr/>
        </p:nvSpPr>
        <p:spPr>
          <a:xfrm>
            <a:off x="294143" y="5910125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street address: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F87CB-3296-44F7-BE9D-5348E4A7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83" y="1036330"/>
            <a:ext cx="3762843" cy="39242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967F77-ABC9-4C1F-8741-5C56873C55B8}"/>
              </a:ext>
            </a:extLst>
          </p:cNvPr>
          <p:cNvSpPr txBox="1"/>
          <p:nvPr/>
        </p:nvSpPr>
        <p:spPr>
          <a:xfrm>
            <a:off x="3353052" y="5910125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xy: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2E6336-EBD9-4780-967F-48BF09D7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01" y="4960620"/>
            <a:ext cx="3221336" cy="2402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C3FD15-35BF-4061-92CD-5EEF0DF2169B}"/>
              </a:ext>
            </a:extLst>
          </p:cNvPr>
          <p:cNvSpPr txBox="1"/>
          <p:nvPr/>
        </p:nvSpPr>
        <p:spPr>
          <a:xfrm>
            <a:off x="7208611" y="5910125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pin: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44137-6C65-48B6-848C-E77D8974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960" y="5195768"/>
            <a:ext cx="1257345" cy="202235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34365C-2A56-49D3-872E-45C4D1428655}"/>
              </a:ext>
            </a:extLst>
          </p:cNvPr>
          <p:cNvCxnSpPr>
            <a:cxnSpLocks/>
          </p:cNvCxnSpPr>
          <p:nvPr/>
        </p:nvCxnSpPr>
        <p:spPr>
          <a:xfrm>
            <a:off x="-172720" y="150368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ED8310-80E8-4FBD-9361-DCC835022A20}"/>
              </a:ext>
            </a:extLst>
          </p:cNvPr>
          <p:cNvCxnSpPr>
            <a:cxnSpLocks/>
          </p:cNvCxnSpPr>
          <p:nvPr/>
        </p:nvCxnSpPr>
        <p:spPr>
          <a:xfrm>
            <a:off x="-365760" y="43688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8F1F52-C9E3-4CB3-AAAD-9E3ED7BEA578}"/>
              </a:ext>
            </a:extLst>
          </p:cNvPr>
          <p:cNvCxnSpPr/>
          <p:nvPr/>
        </p:nvCxnSpPr>
        <p:spPr>
          <a:xfrm flipV="1">
            <a:off x="1221224" y="-106363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F14DB1-346A-4676-8968-D4916CBDAFB8}"/>
              </a:ext>
            </a:extLst>
          </p:cNvPr>
          <p:cNvCxnSpPr/>
          <p:nvPr/>
        </p:nvCxnSpPr>
        <p:spPr>
          <a:xfrm flipV="1">
            <a:off x="4177784" y="-86060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DE8475-7609-4C7A-8E75-1C9ECE1EABE0}"/>
              </a:ext>
            </a:extLst>
          </p:cNvPr>
          <p:cNvCxnSpPr/>
          <p:nvPr/>
        </p:nvCxnSpPr>
        <p:spPr>
          <a:xfrm flipV="1">
            <a:off x="5955784" y="-357171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102749-2036-4E7B-9388-978ECB16AF0E}"/>
              </a:ext>
            </a:extLst>
          </p:cNvPr>
          <p:cNvCxnSpPr/>
          <p:nvPr/>
        </p:nvCxnSpPr>
        <p:spPr>
          <a:xfrm flipV="1">
            <a:off x="8638024" y="-212725"/>
            <a:ext cx="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66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02A-CA5F-4181-80B8-222D672C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62662"/>
            <a:ext cx="8694539" cy="1461188"/>
          </a:xfrm>
        </p:spPr>
        <p:txBody>
          <a:bodyPr/>
          <a:lstStyle/>
          <a:p>
            <a:r>
              <a:rPr lang="en-CA"/>
              <a:t>75 Bamburgh Cir, Scarborough</a:t>
            </a:r>
            <a:br>
              <a:rPr lang="en-CA"/>
            </a:br>
            <a:r>
              <a:rPr lang="en-CA" sz="3200"/>
              <a:t>individual unit sales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6523-8CAF-47D7-B025-BA394571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69" y="1173645"/>
            <a:ext cx="3627247" cy="29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CEE0-5E32-4CF9-BEBC-7D986BBA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69" y="4380531"/>
            <a:ext cx="3688947" cy="30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E60B-73FD-4F47-973D-72E39D9D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80" y="4380531"/>
            <a:ext cx="3729037" cy="3014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9A490-F210-455D-BE21-B1BBBDEB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892" y="1315103"/>
            <a:ext cx="3328419" cy="29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9684"/>
      </p:ext>
    </p:extLst>
  </p:cSld>
  <p:clrMapOvr>
    <a:masterClrMapping/>
  </p:clrMapOvr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194</Words>
  <Application>Microsoft Office PowerPoint</Application>
  <PresentationFormat>Custom</PresentationFormat>
  <Paragraphs>44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Liberation Sans</vt:lpstr>
      <vt:lpstr>Noto Sans Bold</vt:lpstr>
      <vt:lpstr>Noto Sans Regular</vt:lpstr>
      <vt:lpstr>Impress</vt:lpstr>
      <vt:lpstr>Office Theme</vt:lpstr>
      <vt:lpstr>Teranet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1.1: Bamburgh circle, Scarborough</vt:lpstr>
      <vt:lpstr>75 Bamburgh Cir, Scarborough individual unit sales</vt:lpstr>
      <vt:lpstr>PowerPoint Presentation</vt:lpstr>
      <vt:lpstr>1.2: East Liberty St, Toronto</vt:lpstr>
      <vt:lpstr>PowerPoint Presentation</vt:lpstr>
      <vt:lpstr>PowerPoint Presentation</vt:lpstr>
      <vt:lpstr>2.1: 300 Bloor St East, Toronto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Teranet dataset</dc:title>
  <dc:creator>Stepan Oskin</dc:creator>
  <cp:lastModifiedBy>Stepan Oskin</cp:lastModifiedBy>
  <cp:revision>18</cp:revision>
  <dcterms:created xsi:type="dcterms:W3CDTF">2019-08-12T18:41:19Z</dcterms:created>
  <dcterms:modified xsi:type="dcterms:W3CDTF">2019-08-13T04:22:07Z</dcterms:modified>
</cp:coreProperties>
</file>